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80" r:id="rId4"/>
    <p:sldId id="259" r:id="rId5"/>
    <p:sldId id="260" r:id="rId6"/>
    <p:sldId id="277" r:id="rId7"/>
    <p:sldId id="269" r:id="rId8"/>
    <p:sldId id="261" r:id="rId9"/>
    <p:sldId id="262" r:id="rId10"/>
    <p:sldId id="272" r:id="rId11"/>
    <p:sldId id="263" r:id="rId12"/>
    <p:sldId id="264" r:id="rId13"/>
    <p:sldId id="270" r:id="rId14"/>
    <p:sldId id="265" r:id="rId15"/>
    <p:sldId id="278" r:id="rId16"/>
    <p:sldId id="282" r:id="rId17"/>
    <p:sldId id="279" r:id="rId18"/>
    <p:sldId id="273" r:id="rId19"/>
    <p:sldId id="274" r:id="rId20"/>
    <p:sldId id="275" r:id="rId21"/>
    <p:sldId id="266" r:id="rId22"/>
    <p:sldId id="26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1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D76B"/>
    <a:srgbClr val="9933FF"/>
    <a:srgbClr val="D565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035B45-756E-4AB3-89F5-B50389A094E6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E83258-8C8F-4A21-A427-67E18007CB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773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93610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Приучаем детей к труду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 descr="C:\Users\Александр\Desktop\IMG_20190401_1108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0713"/>
            <a:ext cx="7128792" cy="5040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12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лександр\Desktop\анрп\IMG-20190313-WA00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04" y="3573015"/>
            <a:ext cx="4068960" cy="3055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323528" y="116632"/>
            <a:ext cx="3960440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Дети учатся культурно-гигиеническим навыкам,</a:t>
            </a:r>
          </a:p>
          <a:p>
            <a:r>
              <a:rPr lang="ru-RU" dirty="0"/>
              <a:t>Развивается мелкая моторика.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78856"/>
            <a:ext cx="3960440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 Грязные игрушки</a:t>
            </a:r>
          </a:p>
          <a:p>
            <a:r>
              <a:rPr lang="ru-RU" dirty="0"/>
              <a:t>Снова приобретают</a:t>
            </a:r>
          </a:p>
          <a:p>
            <a:r>
              <a:rPr lang="ru-RU" dirty="0"/>
              <a:t>Свою изначальную</a:t>
            </a:r>
          </a:p>
          <a:p>
            <a:r>
              <a:rPr lang="ru-RU" dirty="0"/>
              <a:t>поверхность.    </a:t>
            </a:r>
          </a:p>
          <a:p>
            <a:r>
              <a:rPr lang="ru-RU" dirty="0"/>
              <a:t>Поэтому особенно </a:t>
            </a:r>
          </a:p>
          <a:p>
            <a:r>
              <a:rPr lang="ru-RU" dirty="0"/>
              <a:t>много   радости </a:t>
            </a:r>
          </a:p>
          <a:p>
            <a:r>
              <a:rPr lang="ru-RU" dirty="0"/>
              <a:t>приносит детям</a:t>
            </a:r>
          </a:p>
          <a:p>
            <a:r>
              <a:rPr lang="ru-RU" dirty="0"/>
              <a:t>мытьё игрушек.</a:t>
            </a:r>
          </a:p>
        </p:txBody>
      </p:sp>
      <p:pic>
        <p:nvPicPr>
          <p:cNvPr id="2050" name="Picture 2" descr="C:\Users\Александр\Desktop\20190327_1556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469310"/>
            <a:ext cx="4032447" cy="2550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051" name="Picture 3" descr="C:\Users\Александр\Desktop\IMG_20190326_1127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4" y="3573015"/>
            <a:ext cx="4392488" cy="307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79917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132856"/>
            <a:ext cx="3096344" cy="4461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11560" y="101601"/>
            <a:ext cx="3600400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Хозяйственно-</a:t>
            </a:r>
            <a:b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бытовой труд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101601"/>
            <a:ext cx="5580112" cy="133882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Оказывают посильную помощь взрослым, бережно относятся к результатам их труда. Помогают накрывать стол к завтраку, обеду, ужину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882" y="3916906"/>
            <a:ext cx="3024336" cy="2654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" descr="C:\Users\1\Desktop\20190315_1224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747089" y="3543977"/>
            <a:ext cx="3723005" cy="2377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3658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352928" cy="2862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Ручной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труд</a:t>
            </a:r>
          </a:p>
          <a:p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Трудовое воспитание – это совместная деятельность воспитателя и воспитанников, направленная на развитие у последних  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общетрудовых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 умений и способностей, психологической готовности к труду, формирование ответственного  отношения к труду и его продуктам, на сознательный выбор профессии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средней группе дети уже довольно хорошо работают с бумагой, могут смазать большую поверхность </a:t>
            </a:r>
            <a:r>
              <a:rPr lang="ru-RU" dirty="0" smtClean="0">
                <a:solidFill>
                  <a:schemeClr val="tx1"/>
                </a:solidFill>
              </a:rPr>
              <a:t>клеем. </a:t>
            </a:r>
            <a:r>
              <a:rPr lang="ru-RU" dirty="0">
                <a:solidFill>
                  <a:schemeClr val="tx1"/>
                </a:solidFill>
              </a:rPr>
              <a:t>Поэтому при участии воспитателя ребёнок уже может подклеить книгу или коробку. В этом возрасте малышам также можно доверить заточить карандаши с помощью точилки. Ручной труд также учит дошкольников бережно относиться к вещам.</a:t>
            </a:r>
          </a:p>
        </p:txBody>
      </p:sp>
      <p:pic>
        <p:nvPicPr>
          <p:cNvPr id="4098" name="Picture 2" descr="C:\Users\Александр\Desktop\IMG-20190313-WA00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31" y="3284983"/>
            <a:ext cx="3992685" cy="33662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284983"/>
            <a:ext cx="3888432" cy="3347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309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лександр\Desktop\анрп\IMG-20190318-WA0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68" y="2204864"/>
            <a:ext cx="4374740" cy="39231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лександр\Desktop\анрп\IMG-20190313-WA00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265" y="1988840"/>
            <a:ext cx="3816424" cy="43204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788" y="116632"/>
            <a:ext cx="4572000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dirty="0">
                <a:solidFill>
                  <a:srgbClr val="7030A0"/>
                </a:solidFill>
              </a:rPr>
              <a:t>Мы постели заправляем,</a:t>
            </a:r>
          </a:p>
          <a:p>
            <a:r>
              <a:rPr lang="ru-RU" sz="2000" dirty="0">
                <a:solidFill>
                  <a:srgbClr val="7030A0"/>
                </a:solidFill>
              </a:rPr>
              <a:t>Так мы взрослым помогаем.</a:t>
            </a:r>
          </a:p>
        </p:txBody>
      </p:sp>
    </p:spTree>
    <p:extLst>
      <p:ext uri="{BB962C8B-B14F-4D97-AF65-F5344CB8AC3E}">
        <p14:creationId xmlns:p14="http://schemas.microsoft.com/office/powerpoint/2010/main" val="3342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280920" cy="16312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9933FF"/>
                </a:solidFill>
              </a:rPr>
              <a:t>Важное направление трудовой деятельности в природе — привлечение детей к уходу за комнатными растениями. </a:t>
            </a:r>
            <a:r>
              <a:rPr lang="ru-RU" sz="2000" dirty="0" smtClean="0">
                <a:solidFill>
                  <a:srgbClr val="9933FF"/>
                </a:solidFill>
              </a:rPr>
              <a:t>Хотя дежурство в групповом уголке природы начинается лишь со старшей группы, малыши могут под присмотром воспитателя поливать цветы, рыхлить землю, аккуратно протирать листочки. </a:t>
            </a:r>
            <a:endParaRPr lang="ru-RU" sz="2000" dirty="0">
              <a:solidFill>
                <a:srgbClr val="9933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44824"/>
            <a:ext cx="3759882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4" name="Picture 2" descr="C:\Users\Александр\Desktop\анрп\IMG-20190313-WA00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72817"/>
            <a:ext cx="3639988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3645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ександр\Desktop\IMG_20190329_1544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42" y="3899493"/>
            <a:ext cx="3480387" cy="261029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51" name="Picture 3" descr="C:\Users\Александр\Desktop\IMG_20190329_1551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929" y="2995249"/>
            <a:ext cx="3057680" cy="222696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4330452" y="5204638"/>
            <a:ext cx="4572000" cy="13849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1400" b="1" cap="all" dirty="0" smtClean="0">
                <a:solidFill>
                  <a:srgbClr val="9933FF"/>
                </a:solidFill>
                <a:effectLst>
                  <a:reflection blurRad="12700" stA="28000" endPos="45000" dist="1016" dir="5400000" sy="-100000" algn="bl"/>
                </a:effectLst>
              </a:rPr>
              <a:t>Лук растёт </a:t>
            </a:r>
            <a:r>
              <a:rPr lang="ru-RU" sz="1400" b="1" cap="all" dirty="0">
                <a:solidFill>
                  <a:srgbClr val="9933FF"/>
                </a:solidFill>
                <a:effectLst>
                  <a:reflection blurRad="12700" stA="28000" endPos="45000" dist="1016" dir="5400000" sy="-100000" algn="bl"/>
                </a:effectLst>
              </a:rPr>
              <a:t>на огороде,</a:t>
            </a:r>
            <a:endParaRPr lang="ru-RU" sz="1400" dirty="0">
              <a:solidFill>
                <a:srgbClr val="9933FF"/>
              </a:solidFill>
            </a:endParaRPr>
          </a:p>
          <a:p>
            <a:r>
              <a:rPr lang="ru-RU" sz="1400" b="1" cap="all" dirty="0">
                <a:solidFill>
                  <a:srgbClr val="9933FF"/>
                </a:solidFill>
                <a:effectLst>
                  <a:reflection blurRad="12700" stA="28000" endPos="45000" dist="1016" dir="5400000" sy="-100000" algn="bl"/>
                </a:effectLst>
              </a:rPr>
              <a:t>Он большой хитрец в природе,</a:t>
            </a:r>
            <a:endParaRPr lang="ru-RU" sz="1400" dirty="0">
              <a:solidFill>
                <a:srgbClr val="9933FF"/>
              </a:solidFill>
            </a:endParaRPr>
          </a:p>
          <a:p>
            <a:r>
              <a:rPr lang="ru-RU" sz="1400" b="1" cap="all" dirty="0">
                <a:solidFill>
                  <a:srgbClr val="9933FF"/>
                </a:solidFill>
                <a:effectLst>
                  <a:reflection blurRad="12700" stA="28000" endPos="45000" dist="1016" dir="5400000" sy="-100000" algn="bl"/>
                </a:effectLst>
              </a:rPr>
              <a:t>В сто одёжек он одет, </a:t>
            </a:r>
            <a:endParaRPr lang="ru-RU" sz="1400" dirty="0">
              <a:solidFill>
                <a:srgbClr val="9933FF"/>
              </a:solidFill>
            </a:endParaRPr>
          </a:p>
          <a:p>
            <a:r>
              <a:rPr lang="ru-RU" sz="1400" b="1" cap="all" dirty="0">
                <a:solidFill>
                  <a:srgbClr val="9933FF"/>
                </a:solidFill>
                <a:effectLst>
                  <a:reflection blurRad="12700" stA="28000" endPos="45000" dist="1016" dir="5400000" sy="-100000" algn="bl"/>
                </a:effectLst>
              </a:rPr>
              <a:t>Ребятишки на обед </a:t>
            </a:r>
            <a:endParaRPr lang="ru-RU" sz="1400" dirty="0">
              <a:solidFill>
                <a:srgbClr val="9933FF"/>
              </a:solidFill>
            </a:endParaRPr>
          </a:p>
          <a:p>
            <a:r>
              <a:rPr lang="ru-RU" sz="1400" b="1" cap="all" dirty="0">
                <a:solidFill>
                  <a:srgbClr val="9933FF"/>
                </a:solidFill>
                <a:effectLst>
                  <a:reflection blurRad="12700" stA="28000" endPos="45000" dist="1016" dir="5400000" sy="-100000" algn="bl"/>
                </a:effectLst>
              </a:rPr>
              <a:t>Не хотят его срывать,</a:t>
            </a:r>
            <a:endParaRPr lang="ru-RU" sz="1400" dirty="0">
              <a:solidFill>
                <a:srgbClr val="9933FF"/>
              </a:solidFill>
            </a:endParaRPr>
          </a:p>
          <a:p>
            <a:r>
              <a:rPr lang="ru-RU" sz="1400" b="1" cap="all" dirty="0">
                <a:solidFill>
                  <a:srgbClr val="9933FF"/>
                </a:solidFill>
                <a:effectLst>
                  <a:reflection blurRad="12700" stA="28000" endPos="45000" dist="1016" dir="5400000" sy="-100000" algn="bl"/>
                </a:effectLst>
              </a:rPr>
              <a:t>Зачем слёзы проливать</a:t>
            </a:r>
            <a:endParaRPr lang="ru-RU" sz="1400" dirty="0">
              <a:solidFill>
                <a:srgbClr val="9933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3140968"/>
            <a:ext cx="4968552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9933FF"/>
                </a:solidFill>
              </a:rPr>
              <a:t>Посадили </a:t>
            </a:r>
            <a:r>
              <a:rPr lang="ru-RU" dirty="0" smtClean="0">
                <a:solidFill>
                  <a:srgbClr val="9933FF"/>
                </a:solidFill>
              </a:rPr>
              <a:t>огород, интересно, что </a:t>
            </a:r>
            <a:r>
              <a:rPr lang="ru-RU" dirty="0">
                <a:solidFill>
                  <a:srgbClr val="9933FF"/>
                </a:solidFill>
              </a:rPr>
              <a:t>растёт?</a:t>
            </a:r>
          </a:p>
        </p:txBody>
      </p:sp>
      <p:pic>
        <p:nvPicPr>
          <p:cNvPr id="6" name="Picture 4" descr="C:\Users\Александр\Desktop\анрп\IMG_20190314_1529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9"/>
            <a:ext cx="3240360" cy="2662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" name="Picture 3" descr="C:\Users\Александр\Desktop\анрп\IMG_20190314_1530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799" y="255109"/>
            <a:ext cx="2704970" cy="2597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996855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46" y="116632"/>
            <a:ext cx="4163838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46" y="3131480"/>
            <a:ext cx="4320480" cy="3351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107" y="260648"/>
            <a:ext cx="4083918" cy="5741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5187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11" y="3356992"/>
            <a:ext cx="3723878" cy="316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65" y="260648"/>
            <a:ext cx="3623969" cy="2885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819648" y="439713"/>
            <a:ext cx="3064720" cy="16312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030A0"/>
                </a:solidFill>
              </a:rPr>
              <a:t>Мы Оксану уважаем, мы Оксане </a:t>
            </a:r>
            <a:r>
              <a:rPr lang="ru-RU" sz="2000" dirty="0" smtClean="0">
                <a:solidFill>
                  <a:srgbClr val="7030A0"/>
                </a:solidFill>
              </a:rPr>
              <a:t>помогаем.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Ведь Оксана у нас дворник! </a:t>
            </a:r>
            <a:r>
              <a:rPr lang="ru-RU" sz="2000" smtClean="0">
                <a:solidFill>
                  <a:srgbClr val="7030A0"/>
                </a:solidFill>
              </a:rPr>
              <a:t>Без </a:t>
            </a:r>
            <a:r>
              <a:rPr lang="ru-RU" sz="2000" dirty="0" smtClean="0">
                <a:solidFill>
                  <a:srgbClr val="7030A0"/>
                </a:solidFill>
              </a:rPr>
              <a:t>неё нам никуда.</a:t>
            </a:r>
          </a:p>
        </p:txBody>
      </p:sp>
      <p:pic>
        <p:nvPicPr>
          <p:cNvPr id="1026" name="Picture 2" descr="C:\Users\Александр\Desktop\IMG_20190401_1108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204864"/>
            <a:ext cx="4527806" cy="43204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212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лександр\Desktop\анрп\IMG_20190322_1134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64" y="260647"/>
            <a:ext cx="4079580" cy="305968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219" name="Picture 3" descr="C:\Users\Александр\Desktop\анрп\IMG_20190322_1135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5024"/>
            <a:ext cx="3922235" cy="294167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220" name="Picture 4" descr="C:\Users\Александр\Desktop\анрп\IMG_20190322_1135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42384"/>
            <a:ext cx="3888432" cy="291632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5184068" y="188640"/>
            <a:ext cx="3384376" cy="30469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Кто на свете, самый главный,</a:t>
            </a:r>
          </a:p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Самый добрый, самый славный?</a:t>
            </a:r>
          </a:p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Кто он?</a:t>
            </a:r>
          </a:p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его зовут?</a:t>
            </a:r>
          </a:p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Ну, конечно,</a:t>
            </a:r>
            <a:endParaRPr lang="ru-RU" sz="24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Это труд!</a:t>
            </a:r>
          </a:p>
        </p:txBody>
      </p:sp>
    </p:spTree>
    <p:extLst>
      <p:ext uri="{BB962C8B-B14F-4D97-AF65-F5344CB8AC3E}">
        <p14:creationId xmlns:p14="http://schemas.microsoft.com/office/powerpoint/2010/main" val="374563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лександр\Desktop\анрп\IMG_20190322_1126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17" y="3717032"/>
            <a:ext cx="4045682" cy="292737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43" name="Picture 3" descr="C:\Users\Александр\Desktop\анрп\IMG_20190322_1126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751" y="3535887"/>
            <a:ext cx="4144690" cy="31085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44" name="Picture 4" descr="C:\Users\Александр\Desktop\анрп\IMG_20190322_1126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655"/>
            <a:ext cx="4292138" cy="307044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45" name="Picture 5" descr="C:\Users\Александр\Desktop\анрп\IMG_20190322_1128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84" y="148655"/>
            <a:ext cx="4025516" cy="31881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67850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712968" cy="50783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33FF"/>
                </a:solidFill>
              </a:rPr>
              <a:t>В.А.Сухомлинский писал </a:t>
            </a:r>
            <a:endParaRPr lang="ru-RU" sz="3600" b="1" dirty="0" smtClean="0">
              <a:solidFill>
                <a:srgbClr val="9933FF"/>
              </a:solidFill>
            </a:endParaRPr>
          </a:p>
          <a:p>
            <a:r>
              <a:rPr lang="ru-RU" sz="3600" b="1" dirty="0" smtClean="0">
                <a:solidFill>
                  <a:srgbClr val="9933FF"/>
                </a:solidFill>
              </a:rPr>
              <a:t>«</a:t>
            </a:r>
            <a:r>
              <a:rPr lang="ru-RU" sz="3600" b="1" dirty="0">
                <a:solidFill>
                  <a:srgbClr val="9933FF"/>
                </a:solidFill>
              </a:rPr>
              <a:t>Труд </a:t>
            </a:r>
            <a:r>
              <a:rPr lang="ru-RU" sz="3600" b="1" dirty="0" smtClean="0">
                <a:solidFill>
                  <a:srgbClr val="9933FF"/>
                </a:solidFill>
              </a:rPr>
              <a:t>становится великим </a:t>
            </a:r>
            <a:r>
              <a:rPr lang="ru-RU" sz="3600" b="1" dirty="0">
                <a:solidFill>
                  <a:srgbClr val="9933FF"/>
                </a:solidFill>
              </a:rPr>
              <a:t>воспитателем, когда он </a:t>
            </a:r>
            <a:r>
              <a:rPr lang="ru-RU" sz="3600" b="1" dirty="0" smtClean="0">
                <a:solidFill>
                  <a:srgbClr val="9933FF"/>
                </a:solidFill>
              </a:rPr>
              <a:t>входит в </a:t>
            </a:r>
            <a:r>
              <a:rPr lang="ru-RU" sz="3600" b="1" dirty="0">
                <a:solidFill>
                  <a:srgbClr val="9933FF"/>
                </a:solidFill>
              </a:rPr>
              <a:t>жизнь наших воспитанников, даёт </a:t>
            </a:r>
            <a:r>
              <a:rPr lang="ru-RU" sz="3600" b="1" dirty="0" smtClean="0">
                <a:solidFill>
                  <a:srgbClr val="9933FF"/>
                </a:solidFill>
              </a:rPr>
              <a:t>радость дружбы </a:t>
            </a:r>
            <a:r>
              <a:rPr lang="ru-RU" sz="3600" b="1" dirty="0">
                <a:solidFill>
                  <a:srgbClr val="9933FF"/>
                </a:solidFill>
              </a:rPr>
              <a:t>и товарищества, рождает </a:t>
            </a:r>
            <a:r>
              <a:rPr lang="ru-RU" sz="3600" b="1" dirty="0" smtClean="0">
                <a:solidFill>
                  <a:srgbClr val="9933FF"/>
                </a:solidFill>
              </a:rPr>
              <a:t>новую красоту </a:t>
            </a:r>
            <a:r>
              <a:rPr lang="ru-RU" sz="3600" b="1" dirty="0">
                <a:solidFill>
                  <a:srgbClr val="9933FF"/>
                </a:solidFill>
              </a:rPr>
              <a:t>в окружающем мире, </a:t>
            </a:r>
            <a:r>
              <a:rPr lang="ru-RU" sz="3600" b="1" dirty="0" smtClean="0">
                <a:solidFill>
                  <a:srgbClr val="9933FF"/>
                </a:solidFill>
              </a:rPr>
              <a:t>пробуждает первое </a:t>
            </a:r>
            <a:r>
              <a:rPr lang="ru-RU" sz="3600" b="1" dirty="0">
                <a:solidFill>
                  <a:srgbClr val="9933FF"/>
                </a:solidFill>
              </a:rPr>
              <a:t>гражданское чувство – </a:t>
            </a:r>
            <a:r>
              <a:rPr lang="ru-RU" sz="3600" b="1" dirty="0" smtClean="0">
                <a:solidFill>
                  <a:srgbClr val="9933FF"/>
                </a:solidFill>
              </a:rPr>
              <a:t>чувство созидателя </a:t>
            </a:r>
            <a:r>
              <a:rPr lang="ru-RU" sz="3600" b="1" dirty="0">
                <a:solidFill>
                  <a:srgbClr val="9933FF"/>
                </a:solidFill>
              </a:rPr>
              <a:t>материальных благ, без </a:t>
            </a:r>
            <a:r>
              <a:rPr lang="ru-RU" sz="3600" b="1" dirty="0" smtClean="0">
                <a:solidFill>
                  <a:srgbClr val="9933FF"/>
                </a:solidFill>
              </a:rPr>
              <a:t>которых невозможна </a:t>
            </a:r>
            <a:r>
              <a:rPr lang="ru-RU" sz="3600" b="1" dirty="0">
                <a:solidFill>
                  <a:srgbClr val="9933FF"/>
                </a:solidFill>
              </a:rPr>
              <a:t>жизнь человека».</a:t>
            </a:r>
            <a:endParaRPr lang="ru-RU" sz="3600" dirty="0">
              <a:solidFill>
                <a:srgbClr val="99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81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826" y="3501008"/>
            <a:ext cx="4380656" cy="3120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38" y="188640"/>
            <a:ext cx="3950121" cy="2919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Александр\Desktop\IMG_20190329_1102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8640"/>
            <a:ext cx="3960440" cy="30238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38" y="3390603"/>
            <a:ext cx="4044528" cy="30515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66853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16632"/>
            <a:ext cx="7416824" cy="62478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	Таким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образом, при условии систематического включения ребенка в трудовую деятельность возможно планомерное и последовательное формирование необходимых трудовых навыков, осуществление задач трудового воспитания. Формы трудовой деятельности зависят от возраста детей. Наиболее простой формой организации трудовой деятельности детей являются трудовые поручения, которые делятся на несколько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групп:</a:t>
            </a:r>
          </a:p>
          <a:p>
            <a:pPr algn="just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	·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группа - поручения, связанные с выполнением одного способа действия: подать, принести, отнести. Они кратковременны, вызваны временной необходимостью.</a:t>
            </a:r>
          </a:p>
          <a:p>
            <a:pPr algn="just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	·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группа - поручения, которые содержат несколько способов действия, несколько трудовых операций. Сюда можно отнести поручения следующего содержания: покормить животных, полить комнатные растения и т.д.</a:t>
            </a:r>
          </a:p>
          <a:p>
            <a:pPr algn="just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	·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группа - поручения, связанные с результатами, которых дети достигают не сразу: посеять, посадить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931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11430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1765">
            <a:off x="2075612" y="1926257"/>
            <a:ext cx="4999034" cy="4327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5281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3200" y="1340768"/>
            <a:ext cx="4536504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32656"/>
            <a:ext cx="7776864" cy="23083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дошкольном  учреждении используют следующие виды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труда: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Самообслуживание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Хозяйственно-бытовой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Ручной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Труд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природе</a:t>
            </a:r>
            <a:endParaRPr lang="ru-RU" sz="2400" dirty="0">
              <a:solidFill>
                <a:srgbClr val="99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780928"/>
            <a:ext cx="77768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Труд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детей дошкольного возраста  является важнейшим средством воспитания. Весь процесс воспитания детей в детском саду может и должен быть организован так, чтобы они научились понимать необходимость труда для себя и для коллектива. Относиться к работе с любовью, видеть в ней радость – необходимое условие для проявления творчества личности, ее талантов.</a:t>
            </a:r>
          </a:p>
          <a:p>
            <a:pPr lvl="0"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«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Труд всегда был основой для человеческой  жизни и культуры. Поэтому и в воспитательной работе труд должен быть одним из самых основных элементов» ( А.С. Макаренко)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508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88441" y="71813"/>
            <a:ext cx="6624736" cy="37856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perspectiveFront"/>
              <a:lightRig rig="threePt" dir="t"/>
            </a:scene3d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1600" b="1" dirty="0"/>
              <a:t>Трудовое воспитание является важнейшей составной частью дошкольного воспитания, базой для развития творческих способностей ребенка, важнейшим средством формирования культуры межличностных отношений.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600" b="1" dirty="0"/>
              <a:t>Задачи развития у детей: желания трудиться; воспитание навыков элементарной трудовой деятельности, трудолюбия. Эти задачи решаются через ознакомление детей с трудом взрослых и через непосредственное их участие в посильной трудовой деятельности в детском саду и дома.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600" b="1" dirty="0"/>
              <a:t> Организуя трудовую деятельность, воспитатель обеспечивает всестороннее развитие детей, помогает им обрести уверенность в своих силах, способствует формированию жизненно необходимых умений и навыков, воспитанию ответственности, самостоятельности и ценностного отношения к собственному труду и труду других людей.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24976"/>
            <a:ext cx="3049732" cy="2718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024977"/>
            <a:ext cx="3945233" cy="2718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342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05014"/>
            <a:ext cx="7992888" cy="17543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САМООБСЛУЖИВАНИЕ</a:t>
            </a:r>
          </a:p>
          <a:p>
            <a:r>
              <a:rPr lang="ru-RU" b="1" dirty="0">
                <a:solidFill>
                  <a:schemeClr val="accent1"/>
                </a:solidFill>
              </a:rPr>
              <a:t>Учим самостоятельно одеваться и раздеваться в определённой последовательности (надевать и снимать одежду, расстёгивать и застёгивать пуговицы, складывать, вешать предметы одежды и т.д.)</a:t>
            </a:r>
            <a:endParaRPr lang="ru-RU" dirty="0">
              <a:solidFill>
                <a:schemeClr val="accent1"/>
              </a:solidFill>
            </a:endParaRPr>
          </a:p>
          <a:p>
            <a:r>
              <a:rPr lang="ru-RU" b="1" dirty="0">
                <a:solidFill>
                  <a:schemeClr val="accent1"/>
                </a:solidFill>
              </a:rPr>
              <a:t>Воспитываем опрятность, умение замечать непорядок в одежде и устранять его при небольшой помощи взрослых или при помощи </a:t>
            </a:r>
            <a:r>
              <a:rPr lang="ru-RU" b="1" dirty="0" smtClean="0">
                <a:solidFill>
                  <a:schemeClr val="accent1"/>
                </a:solidFill>
              </a:rPr>
              <a:t>друга.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936958"/>
            <a:ext cx="2771800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/>
                </a:solidFill>
              </a:rPr>
              <a:t>Собери носок в </a:t>
            </a:r>
            <a:r>
              <a:rPr lang="ru-RU" dirty="0" smtClean="0">
                <a:solidFill>
                  <a:schemeClr val="accent1"/>
                </a:solidFill>
              </a:rPr>
              <a:t>гармошку,</a:t>
            </a:r>
            <a:endParaRPr lang="ru-RU" dirty="0">
              <a:solidFill>
                <a:schemeClr val="accent1"/>
              </a:solidFill>
            </a:endParaRPr>
          </a:p>
          <a:p>
            <a:r>
              <a:rPr lang="ru-RU" dirty="0">
                <a:solidFill>
                  <a:schemeClr val="accent1"/>
                </a:solidFill>
              </a:rPr>
              <a:t>И надень  его на ножку.</a:t>
            </a:r>
          </a:p>
          <a:p>
            <a:r>
              <a:rPr lang="ru-RU" dirty="0">
                <a:solidFill>
                  <a:schemeClr val="accent1"/>
                </a:solidFill>
              </a:rPr>
              <a:t>Ты другой носок возьми</a:t>
            </a:r>
          </a:p>
          <a:p>
            <a:r>
              <a:rPr lang="ru-RU" dirty="0">
                <a:solidFill>
                  <a:schemeClr val="accent1"/>
                </a:solidFill>
              </a:rPr>
              <a:t>Точно также натяни.</a:t>
            </a:r>
          </a:p>
          <a:p>
            <a:r>
              <a:rPr lang="ru-RU" dirty="0">
                <a:solidFill>
                  <a:schemeClr val="accent1"/>
                </a:solidFill>
              </a:rPr>
              <a:t>А теперь скорей вставай </a:t>
            </a:r>
          </a:p>
          <a:p>
            <a:r>
              <a:rPr lang="ru-RU" dirty="0">
                <a:solidFill>
                  <a:schemeClr val="accent1"/>
                </a:solidFill>
              </a:rPr>
              <a:t>И штанишки надевай</a:t>
            </a:r>
            <a:r>
              <a:rPr lang="ru-RU" dirty="0"/>
              <a:t>.</a:t>
            </a:r>
          </a:p>
        </p:txBody>
      </p:sp>
      <p:pic>
        <p:nvPicPr>
          <p:cNvPr id="1028" name="Picture 4" descr="C:\Users\Александр\Desktop\IMG-20190313-WA00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2664296" cy="3211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лександр\Desktop\IMG-20190320-WA0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91284"/>
            <a:ext cx="3096344" cy="2330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лександр\Desktop\IMG-20190320-WA0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884" y="4293096"/>
            <a:ext cx="2736304" cy="2390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75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ександр\Desktop\IMG-20190326-WA0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1"/>
            <a:ext cx="4207735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лександр\Desktop\IMG_20190322_1154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4207735" cy="3330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827584" y="483568"/>
            <a:ext cx="2430016" cy="13849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9933FF"/>
                </a:solidFill>
              </a:rPr>
              <a:t>1, 2, 3, 4, 5, </a:t>
            </a:r>
          </a:p>
          <a:p>
            <a:r>
              <a:rPr lang="ru-RU" sz="2800" dirty="0">
                <a:solidFill>
                  <a:srgbClr val="9933FF"/>
                </a:solidFill>
              </a:rPr>
              <a:t>Собираемся гулять</a:t>
            </a:r>
          </a:p>
        </p:txBody>
      </p:sp>
      <p:pic>
        <p:nvPicPr>
          <p:cNvPr id="1026" name="Picture 2" descr="C:\Users\Александр\Desktop\20190327_1533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295" y="3645024"/>
            <a:ext cx="4032448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963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ександр\Desktop\анрп\IMG_20190322_163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901" y="133410"/>
            <a:ext cx="4190865" cy="30075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33410"/>
            <a:ext cx="3600400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Знаем, знаем, да-да-да.</a:t>
            </a:r>
          </a:p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Где ты прячешься, вода!</a:t>
            </a:r>
          </a:p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Выходи, водица,</a:t>
            </a:r>
          </a:p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пришли умыться!</a:t>
            </a:r>
          </a:p>
        </p:txBody>
      </p:sp>
      <p:pic>
        <p:nvPicPr>
          <p:cNvPr id="2051" name="Picture 3" descr="C:\Users\Александр\Desktop\анрп\IMG_20190322_12013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54"/>
          <a:stretch/>
        </p:blipFill>
        <p:spPr bwMode="auto">
          <a:xfrm>
            <a:off x="467544" y="2590986"/>
            <a:ext cx="3600400" cy="41044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лександр\Desktop\IMG-20190326-WA00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675" y="3356992"/>
            <a:ext cx="4637315" cy="31713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13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332656"/>
            <a:ext cx="8136904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Хозяйственно-бытовой труд</a:t>
            </a:r>
          </a:p>
          <a:p>
            <a:r>
              <a:rPr lang="ru-RU" dirty="0"/>
              <a:t>В жизни детей </a:t>
            </a:r>
            <a:r>
              <a:rPr lang="ru-RU" dirty="0" smtClean="0"/>
              <a:t>всё </a:t>
            </a:r>
            <a:r>
              <a:rPr lang="ru-RU" dirty="0"/>
              <a:t>большее значение начинает уделяться элементарному бытовому труду. Как и в более раннем возрасте, основной его формой остаётся выполнение поручений. Поскольку ребята ещё недостаточно хорошо владеют соответствующими навыками, воспитатель даёт задание одному ребёнку либо же небольшой группе (из 2–3 человек). </a:t>
            </a:r>
            <a:r>
              <a:rPr lang="ru-RU" dirty="0" smtClean="0"/>
              <a:t>Коллективные </a:t>
            </a:r>
            <a:r>
              <a:rPr lang="ru-RU" dirty="0"/>
              <a:t>поручения (на всех) только начинают практиковаться, при этом педагог всячески помогает воспитанникам, распределяет между ними обязанности.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22" y="2631057"/>
            <a:ext cx="3888432" cy="4091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631057"/>
            <a:ext cx="3795886" cy="4101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019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0886" y="153681"/>
            <a:ext cx="8208912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При выполнении хозяйственно-бытового труда крайне важно, чтобы ребята научились доводить начатое дело до конца, делая при этом волевое усилие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708920"/>
            <a:ext cx="3096344" cy="3696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708920"/>
            <a:ext cx="3168352" cy="37596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051720" y="980728"/>
            <a:ext cx="4716016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Мы с игрушками играем </a:t>
            </a:r>
            <a:b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Потом на место 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</a:rPr>
              <a:t>убираем.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650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590</Words>
  <Application>Microsoft Office PowerPoint</Application>
  <PresentationFormat>Экран (4:3)</PresentationFormat>
  <Paragraphs>70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Приучаем детей к труду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Пользователь</cp:lastModifiedBy>
  <cp:revision>71</cp:revision>
  <dcterms:created xsi:type="dcterms:W3CDTF">2019-02-09T10:42:28Z</dcterms:created>
  <dcterms:modified xsi:type="dcterms:W3CDTF">2019-04-07T09:24:08Z</dcterms:modified>
</cp:coreProperties>
</file>